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40" d="100"/>
          <a:sy n="40" d="100"/>
        </p:scale>
        <p:origin x="51" y="4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0E074-6A82-4AC0-A58F-CF2CDDB002F5}" type="datetimeFigureOut">
              <a:rPr lang="es-PE" smtClean="0"/>
              <a:t>19/09/2025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07013-9B87-4907-A74A-10D446EF619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33015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16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99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52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62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80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81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EC14B-3EA5-C27E-5208-0BEF3DDA5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96ECCF-C030-D930-8F65-D4D7860DE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836027-4CEF-077B-D633-AB59D06DC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4AC61-8E60-456C-AB66-8A2DDA20566A}" type="datetimeFigureOut">
              <a:rPr lang="es-PE" smtClean="0"/>
              <a:t>19/09/2025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6EBE71-A70C-36C4-2415-24B5687DE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112FB1-7DEC-15FF-4AAE-3531BBE7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55982-581F-46BD-BC6B-E8A6FC3BABD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15162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46E70-399A-940D-36DB-40C4FF98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DAD821F-FB02-0FD8-B18F-D3A159F93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83AFA2-91A1-6C70-4862-6FFC7B028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4AC61-8E60-456C-AB66-8A2DDA20566A}" type="datetimeFigureOut">
              <a:rPr lang="es-PE" smtClean="0"/>
              <a:t>19/09/2025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8A6135-C238-7DF8-A6D8-94CE3E9ED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EC702E-6660-8054-0ADD-7BF5338CD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55982-581F-46BD-BC6B-E8A6FC3BABD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414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0291EB-00B3-C46B-23F5-782A563FAC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B39CE0F-6CA8-A440-77A2-718FFA92F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08FA64-EC73-19EE-4687-78513E1F5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4AC61-8E60-456C-AB66-8A2DDA20566A}" type="datetimeFigureOut">
              <a:rPr lang="es-PE" smtClean="0"/>
              <a:t>19/09/2025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970844-ED37-7FC5-5C69-93D4E8848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81FF39-95E7-FACF-5198-8C54B5CF5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55982-581F-46BD-BC6B-E8A6FC3BABD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90007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7E0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0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16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7E0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63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61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7E0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90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693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7E0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922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7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B88CC-4DFB-1C28-106E-31285F84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60D195-C3E3-0421-58D7-FEC584109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62EE83-A7C1-C8E0-04DB-5550EF2B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4AC61-8E60-456C-AB66-8A2DDA20566A}" type="datetimeFigureOut">
              <a:rPr lang="es-PE" smtClean="0"/>
              <a:t>19/09/2025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641EF0-FC09-1187-F96B-3E2E1CECC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458F44-7FAD-ED17-5E01-B5249CFFB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55982-581F-46BD-BC6B-E8A6FC3BABD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429337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7E0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40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42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C1027-1271-1EDC-85F4-AA51108C7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4CDA91-49C4-BE3A-F466-8249491C9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37927D-5D55-480C-A0F4-5404FCF5B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4AC61-8E60-456C-AB66-8A2DDA20566A}" type="datetimeFigureOut">
              <a:rPr lang="es-PE" smtClean="0"/>
              <a:t>19/09/2025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2EE43D-5C01-ABCA-1484-6A9ABA727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89E844-3DB9-BD25-5480-0D6AB580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55982-581F-46BD-BC6B-E8A6FC3BABD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00207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236BC-3BA0-0C69-2403-2DCB2F0B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CC7E2B-D0DC-386F-5D92-1747E7311F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885EDE0-3583-E4D1-9696-099E2C0C0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450484A-A913-3BAB-8371-3A9DB579B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4AC61-8E60-456C-AB66-8A2DDA20566A}" type="datetimeFigureOut">
              <a:rPr lang="es-PE" smtClean="0"/>
              <a:t>19/09/2025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570B6F-4496-9C50-805F-31022921A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674B770-2DF3-9CDF-79F8-AB7C6D4A6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55982-581F-46BD-BC6B-E8A6FC3BABD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89333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F6EE7-16A2-CB53-B7CA-7084B933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6CFD63-2B2F-32FA-DE18-9F732E679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399B94-DC8F-DE67-54F6-091FAB10D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D890503-4E93-9E06-78EB-D18A9196D5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295B414-EB25-90C5-67EB-284B7032E9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271671D-940C-ED1A-3BD7-63AC1BCD1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4AC61-8E60-456C-AB66-8A2DDA20566A}" type="datetimeFigureOut">
              <a:rPr lang="es-PE" smtClean="0"/>
              <a:t>19/09/2025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E4CAB29-79A0-4038-0E1B-3C55D8B7A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282A1AC-9C58-8FA7-6EEC-0C7B3B3AD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55982-581F-46BD-BC6B-E8A6FC3BABD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2095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5D5ADC-8E35-B0DB-A770-BF77F9928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D4782F2-A772-DC37-1DC3-19BDB4DE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4AC61-8E60-456C-AB66-8A2DDA20566A}" type="datetimeFigureOut">
              <a:rPr lang="es-PE" smtClean="0"/>
              <a:t>19/09/2025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2393C1F-64D8-38EC-8A4F-EA67D84A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55422C6-A748-F2BB-CECF-D551F789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55982-581F-46BD-BC6B-E8A6FC3BABD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23735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C25A523-43FB-C9D6-E69D-58FA14FA9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4AC61-8E60-456C-AB66-8A2DDA20566A}" type="datetimeFigureOut">
              <a:rPr lang="es-PE" smtClean="0"/>
              <a:t>19/09/2025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1E43F2C-E3AA-72A7-03EE-3E4A1AC0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7DC512-D0CC-FEEE-46A7-1978747EF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55982-581F-46BD-BC6B-E8A6FC3BABD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2087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3D023-E3EB-C327-2A96-D8BD830D5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9AFA33-A725-E9E7-F7CA-172AED185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221453-F6F5-23ED-B1DA-1235DFEF0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8555C4-C340-34FC-3536-F33C154B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4AC61-8E60-456C-AB66-8A2DDA20566A}" type="datetimeFigureOut">
              <a:rPr lang="es-PE" smtClean="0"/>
              <a:t>19/09/2025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FF3935-8151-E7A3-17C2-5956B8C2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DE5EFF-2CA8-6CEC-F779-85C0F43A7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55982-581F-46BD-BC6B-E8A6FC3BABD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4598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3FB26-C296-86CB-B775-EEA763A7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F75BE91-1DC2-2F89-5C77-CE54732789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9EEECE-A990-3840-F2F0-787D2BF32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C3974C-1AC2-337A-6580-A081950F8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4AC61-8E60-456C-AB66-8A2DDA20566A}" type="datetimeFigureOut">
              <a:rPr lang="es-PE" smtClean="0"/>
              <a:t>19/09/2025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70E16B-0E65-0720-B3E5-6AB3671BD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512C0F-9F4F-DFDC-3BA3-9D5281BE9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55982-581F-46BD-BC6B-E8A6FC3BABD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748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68BEC8C-CDFA-4A53-0A99-9A90D2603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7A6B44-B715-68F9-6A87-A0CDE9AA4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7E9F9C-81A1-E062-B02A-79DC03BF7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4AC61-8E60-456C-AB66-8A2DDA20566A}" type="datetimeFigureOut">
              <a:rPr lang="es-PE" smtClean="0"/>
              <a:t>19/09/2025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6608F3-57AB-9AA2-3A08-7C0059A2F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98BB58-B1BF-C3D6-70DD-092A8C09D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55982-581F-46BD-BC6B-E8A6FC3BABD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4206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92E69D-B3F8-6BCA-8569-86D4F945F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A67086-2811-EE7B-33D1-454B5EEAE2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110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0108" y="858937"/>
            <a:ext cx="2211685" cy="273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25"/>
              </a:lnSpc>
            </a:pPr>
            <a:r>
              <a:rPr lang="en-US" sz="1708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ANÁLISIS DETALLADO</a:t>
            </a:r>
            <a:endParaRPr lang="en-US" sz="1708" dirty="0"/>
          </a:p>
        </p:txBody>
      </p:sp>
      <p:sp>
        <p:nvSpPr>
          <p:cNvPr id="3" name="Text 1"/>
          <p:cNvSpPr/>
          <p:nvPr/>
        </p:nvSpPr>
        <p:spPr>
          <a:xfrm>
            <a:off x="665559" y="1307505"/>
            <a:ext cx="10860782" cy="755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916"/>
              </a:lnSpc>
            </a:pPr>
            <a:r>
              <a:rPr lang="en-US" sz="4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Retos Específicos del Acceso Educativo</a:t>
            </a:r>
            <a:endParaRPr lang="en-US" sz="4750" dirty="0"/>
          </a:p>
        </p:txBody>
      </p:sp>
      <p:sp>
        <p:nvSpPr>
          <p:cNvPr id="4" name="Shape 2"/>
          <p:cNvSpPr/>
          <p:nvPr/>
        </p:nvSpPr>
        <p:spPr>
          <a:xfrm>
            <a:off x="612775" y="2325093"/>
            <a:ext cx="1827708" cy="991195"/>
          </a:xfrm>
          <a:prstGeom prst="roundRect">
            <a:avLst>
              <a:gd name="adj" fmla="val 741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403548" y="2666802"/>
            <a:ext cx="246162" cy="30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75"/>
              </a:lnSpc>
            </a:pPr>
            <a:r>
              <a:rPr lang="en-US" sz="1917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1917" dirty="0"/>
          </a:p>
        </p:txBody>
      </p:sp>
      <p:sp>
        <p:nvSpPr>
          <p:cNvPr id="6" name="Text 4"/>
          <p:cNvSpPr/>
          <p:nvPr/>
        </p:nvSpPr>
        <p:spPr>
          <a:xfrm>
            <a:off x="2615506" y="2500115"/>
            <a:ext cx="2199680" cy="273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Escasez de Materiales</a:t>
            </a:r>
            <a:endParaRPr lang="en-US" sz="1708" dirty="0"/>
          </a:p>
        </p:txBody>
      </p:sp>
      <p:sp>
        <p:nvSpPr>
          <p:cNvPr id="7" name="Text 5"/>
          <p:cNvSpPr/>
          <p:nvPr/>
        </p:nvSpPr>
        <p:spPr>
          <a:xfrm>
            <a:off x="2615506" y="2878633"/>
            <a:ext cx="5239444" cy="262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375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Falta de recursos educativos bilingües que reflejen la realidad local.</a:t>
            </a:r>
            <a:endParaRPr lang="en-US" sz="1375" dirty="0"/>
          </a:p>
        </p:txBody>
      </p:sp>
      <p:sp>
        <p:nvSpPr>
          <p:cNvPr id="8" name="Shape 6"/>
          <p:cNvSpPr/>
          <p:nvPr/>
        </p:nvSpPr>
        <p:spPr>
          <a:xfrm>
            <a:off x="2527995" y="3308350"/>
            <a:ext cx="8963719" cy="9525"/>
          </a:xfrm>
          <a:prstGeom prst="roundRect">
            <a:avLst>
              <a:gd name="adj" fmla="val 772014"/>
            </a:avLst>
          </a:prstGeom>
          <a:solidFill>
            <a:srgbClr val="BFD3D8"/>
          </a:solidFill>
          <a:ln/>
        </p:spPr>
      </p:sp>
      <p:sp>
        <p:nvSpPr>
          <p:cNvPr id="9" name="Shape 7"/>
          <p:cNvSpPr/>
          <p:nvPr/>
        </p:nvSpPr>
        <p:spPr>
          <a:xfrm>
            <a:off x="612775" y="3403799"/>
            <a:ext cx="3655418" cy="1253828"/>
          </a:xfrm>
          <a:prstGeom prst="roundRect">
            <a:avLst>
              <a:gd name="adj" fmla="val 586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317353" y="3876874"/>
            <a:ext cx="246162" cy="30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75"/>
              </a:lnSpc>
            </a:pPr>
            <a:r>
              <a:rPr lang="en-US" sz="1917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1917" dirty="0"/>
          </a:p>
        </p:txBody>
      </p:sp>
      <p:sp>
        <p:nvSpPr>
          <p:cNvPr id="11" name="Text 9"/>
          <p:cNvSpPr/>
          <p:nvPr/>
        </p:nvSpPr>
        <p:spPr>
          <a:xfrm>
            <a:off x="4443214" y="3578820"/>
            <a:ext cx="2472432" cy="273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Dependencia de Internet</a:t>
            </a:r>
            <a:endParaRPr lang="en-US" sz="1708" dirty="0"/>
          </a:p>
        </p:txBody>
      </p:sp>
      <p:sp>
        <p:nvSpPr>
          <p:cNvPr id="12" name="Text 10"/>
          <p:cNvSpPr/>
          <p:nvPr/>
        </p:nvSpPr>
        <p:spPr>
          <a:xfrm>
            <a:off x="4443215" y="3957341"/>
            <a:ext cx="6960989" cy="525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375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Aplicaciones y plataformas educativas que requieren conectividad, inaccesible en zonas rurales.</a:t>
            </a:r>
            <a:endParaRPr lang="en-US" sz="1375" dirty="0"/>
          </a:p>
        </p:txBody>
      </p:sp>
      <p:sp>
        <p:nvSpPr>
          <p:cNvPr id="13" name="Shape 11"/>
          <p:cNvSpPr/>
          <p:nvPr/>
        </p:nvSpPr>
        <p:spPr>
          <a:xfrm>
            <a:off x="4355704" y="4649688"/>
            <a:ext cx="7136011" cy="9525"/>
          </a:xfrm>
          <a:prstGeom prst="roundRect">
            <a:avLst>
              <a:gd name="adj" fmla="val 772014"/>
            </a:avLst>
          </a:prstGeom>
          <a:solidFill>
            <a:srgbClr val="BFD3D8"/>
          </a:solidFill>
          <a:ln/>
        </p:spPr>
      </p:sp>
      <p:sp>
        <p:nvSpPr>
          <p:cNvPr id="14" name="Shape 12"/>
          <p:cNvSpPr/>
          <p:nvPr/>
        </p:nvSpPr>
        <p:spPr>
          <a:xfrm>
            <a:off x="612775" y="4745137"/>
            <a:ext cx="5483225" cy="1253828"/>
          </a:xfrm>
          <a:prstGeom prst="roundRect">
            <a:avLst>
              <a:gd name="adj" fmla="val 586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231257" y="5218212"/>
            <a:ext cx="246162" cy="30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75"/>
              </a:lnSpc>
            </a:pPr>
            <a:r>
              <a:rPr lang="en-US" sz="1917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1917" dirty="0"/>
          </a:p>
        </p:txBody>
      </p:sp>
      <p:sp>
        <p:nvSpPr>
          <p:cNvPr id="16" name="Text 14"/>
          <p:cNvSpPr/>
          <p:nvPr/>
        </p:nvSpPr>
        <p:spPr>
          <a:xfrm>
            <a:off x="6271022" y="4920159"/>
            <a:ext cx="2646858" cy="273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Ausencia de Interactividad</a:t>
            </a:r>
            <a:endParaRPr lang="en-US" sz="1708" dirty="0"/>
          </a:p>
        </p:txBody>
      </p:sp>
      <p:sp>
        <p:nvSpPr>
          <p:cNvPr id="17" name="Text 15"/>
          <p:cNvSpPr/>
          <p:nvPr/>
        </p:nvSpPr>
        <p:spPr>
          <a:xfrm>
            <a:off x="6271022" y="5298679"/>
            <a:ext cx="5133182" cy="525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375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Falta de recursos didácticos interactivos y contextualizados a la cultura cusqueña.</a:t>
            </a:r>
            <a:endParaRPr lang="en-US" sz="137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92722" y="312260"/>
            <a:ext cx="10860782" cy="755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916"/>
              </a:lnSpc>
            </a:pPr>
            <a:r>
              <a:rPr lang="en-US" sz="4750" dirty="0" err="1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Diagrama</a:t>
            </a:r>
            <a:r>
              <a:rPr lang="en-US" sz="4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de Gantt</a:t>
            </a:r>
            <a:endParaRPr lang="en-US" sz="4750" dirty="0"/>
          </a:p>
        </p:txBody>
      </p:sp>
      <p:sp>
        <p:nvSpPr>
          <p:cNvPr id="8" name="Shape 6"/>
          <p:cNvSpPr/>
          <p:nvPr/>
        </p:nvSpPr>
        <p:spPr>
          <a:xfrm>
            <a:off x="2527995" y="3308350"/>
            <a:ext cx="8963719" cy="9525"/>
          </a:xfrm>
          <a:prstGeom prst="roundRect">
            <a:avLst>
              <a:gd name="adj" fmla="val 772014"/>
            </a:avLst>
          </a:prstGeom>
          <a:solidFill>
            <a:srgbClr val="BFD3D8"/>
          </a:solidFill>
          <a:ln/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549020-4041-D1E4-407E-3CF6975A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21" y="1595433"/>
            <a:ext cx="5227005" cy="38970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66CD6D5-6D0D-B634-BD25-05556B374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379" y="1864103"/>
            <a:ext cx="5205001" cy="35223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03CC82-82EE-F7F7-27E3-4FEF66435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379" y="5386493"/>
            <a:ext cx="5205001" cy="21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18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65609" y="133404"/>
            <a:ext cx="10860782" cy="755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916"/>
              </a:lnSpc>
            </a:pPr>
            <a:r>
              <a:rPr lang="en-US" sz="4750" dirty="0" err="1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Diagrama</a:t>
            </a:r>
            <a:r>
              <a:rPr lang="en-US" sz="4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de Gantt</a:t>
            </a:r>
            <a:endParaRPr lang="en-US" sz="4750" dirty="0"/>
          </a:p>
        </p:txBody>
      </p:sp>
      <p:sp>
        <p:nvSpPr>
          <p:cNvPr id="8" name="Shape 6"/>
          <p:cNvSpPr/>
          <p:nvPr/>
        </p:nvSpPr>
        <p:spPr>
          <a:xfrm>
            <a:off x="2527995" y="3308350"/>
            <a:ext cx="8963719" cy="9525"/>
          </a:xfrm>
          <a:prstGeom prst="roundRect">
            <a:avLst>
              <a:gd name="adj" fmla="val 772014"/>
            </a:avLst>
          </a:prstGeom>
          <a:solidFill>
            <a:srgbClr val="BFD3D8"/>
          </a:solidFill>
          <a:ln/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307F92-2DD3-545A-3914-69724D613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364" y="1158089"/>
            <a:ext cx="3678853" cy="23466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AEDC48-AE73-5D47-EFC9-3360B6B4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364" y="3456134"/>
            <a:ext cx="3710259" cy="206376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F172CD4-C629-A182-051F-032E239AB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785" y="1637474"/>
            <a:ext cx="3710260" cy="205308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A270EC2-FC35-6023-BF57-7B54EF63D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785" y="3076012"/>
            <a:ext cx="3710260" cy="215161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AE44D75-B980-D777-0A82-7761B39A9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5504" y="3077486"/>
            <a:ext cx="1317078" cy="147268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6BB85E4-5375-4FB2-135C-B0A18F891C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3881" y="1637475"/>
            <a:ext cx="748702" cy="216367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3929CF1-4813-22BA-8769-00D07EB745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4043" y="4524503"/>
            <a:ext cx="658540" cy="7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35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30932" y="372317"/>
            <a:ext cx="7268217" cy="755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916"/>
              </a:lnSpc>
            </a:pPr>
            <a:r>
              <a:rPr lang="en-US" sz="4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1.1                 SCRUM</a:t>
            </a:r>
            <a:endParaRPr lang="en-US" sz="4750" dirty="0"/>
          </a:p>
        </p:txBody>
      </p:sp>
      <p:sp>
        <p:nvSpPr>
          <p:cNvPr id="8" name="Shape 6"/>
          <p:cNvSpPr/>
          <p:nvPr/>
        </p:nvSpPr>
        <p:spPr>
          <a:xfrm>
            <a:off x="2527995" y="3308350"/>
            <a:ext cx="8963719" cy="9525"/>
          </a:xfrm>
          <a:prstGeom prst="roundRect">
            <a:avLst>
              <a:gd name="adj" fmla="val 772014"/>
            </a:avLst>
          </a:prstGeom>
          <a:solidFill>
            <a:srgbClr val="BFD3D8"/>
          </a:solidFill>
          <a:ln/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9A99C5-FB74-B8DD-CD26-E015D256D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369" y="1513562"/>
            <a:ext cx="7733263" cy="383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81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30932" y="372317"/>
            <a:ext cx="9893722" cy="755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916"/>
              </a:lnSpc>
            </a:pPr>
            <a:r>
              <a:rPr lang="es-ES" sz="4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1.2     Diseñar DER y Esquema BD (SQLite)</a:t>
            </a:r>
            <a:endParaRPr lang="en-US" sz="4000" dirty="0"/>
          </a:p>
        </p:txBody>
      </p:sp>
      <p:sp>
        <p:nvSpPr>
          <p:cNvPr id="8" name="Shape 6"/>
          <p:cNvSpPr/>
          <p:nvPr/>
        </p:nvSpPr>
        <p:spPr>
          <a:xfrm>
            <a:off x="2527995" y="3308350"/>
            <a:ext cx="8963719" cy="9525"/>
          </a:xfrm>
          <a:prstGeom prst="roundRect">
            <a:avLst>
              <a:gd name="adj" fmla="val 772014"/>
            </a:avLst>
          </a:prstGeom>
          <a:solidFill>
            <a:srgbClr val="BFD3D8"/>
          </a:solidFill>
          <a:ln/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773D6D-DE49-4457-B0D5-3E135EB2D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377" y="1269018"/>
            <a:ext cx="6463247" cy="486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A179531E-39CE-F298-43C0-418EFD90B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8805"/>
            <a:ext cx="153953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6200" tIns="38100" rIns="76200" bIns="38100" numCol="1" anchor="ctr" anchorCtr="0" compatLnSpc="1">
            <a:prstTxWarp prst="textNoShape">
              <a:avLst/>
            </a:prstTxWarp>
            <a:spAutoFit/>
          </a:bodyPr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s-PE" altLang="es-PE" sz="1500" dirty="0">
                <a:latin typeface="Arial" panose="020B0604020202020204" pitchFamily="34" charset="0"/>
              </a:rPr>
            </a:br>
            <a:endParaRPr lang="es-PE" altLang="es-PE" sz="15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23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30932" y="372317"/>
            <a:ext cx="9219506" cy="755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916"/>
              </a:lnSpc>
            </a:pPr>
            <a:r>
              <a:rPr lang="es-ES" sz="4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1.4        Insertar datos de prueba DOC</a:t>
            </a:r>
            <a:endParaRPr lang="en-US" sz="4000" dirty="0"/>
          </a:p>
        </p:txBody>
      </p:sp>
      <p:sp>
        <p:nvSpPr>
          <p:cNvPr id="8" name="Shape 6"/>
          <p:cNvSpPr/>
          <p:nvPr/>
        </p:nvSpPr>
        <p:spPr>
          <a:xfrm>
            <a:off x="2527995" y="3308350"/>
            <a:ext cx="8963719" cy="9525"/>
          </a:xfrm>
          <a:prstGeom prst="roundRect">
            <a:avLst>
              <a:gd name="adj" fmla="val 772014"/>
            </a:avLst>
          </a:prstGeom>
          <a:solidFill>
            <a:srgbClr val="BFD3D8"/>
          </a:solidFill>
          <a:ln/>
        </p:spPr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179531E-39CE-F298-43C0-418EFD90B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8805"/>
            <a:ext cx="153953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6200" tIns="38100" rIns="76200" bIns="38100" numCol="1" anchor="ctr" anchorCtr="0" compatLnSpc="1">
            <a:prstTxWarp prst="textNoShape">
              <a:avLst/>
            </a:prstTxWarp>
            <a:spAutoFit/>
          </a:bodyPr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s-PE" altLang="es-PE" sz="1500" dirty="0">
                <a:latin typeface="Arial" panose="020B0604020202020204" pitchFamily="34" charset="0"/>
              </a:rPr>
            </a:br>
            <a:endParaRPr lang="es-PE" altLang="es-PE" sz="1500" dirty="0">
              <a:latin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EED6D12-0C59-7CE4-BCBF-B10DC04936EF}"/>
              </a:ext>
            </a:extLst>
          </p:cNvPr>
          <p:cNvSpPr txBox="1"/>
          <p:nvPr/>
        </p:nvSpPr>
        <p:spPr>
          <a:xfrm>
            <a:off x="7703953" y="2531517"/>
            <a:ext cx="4435019" cy="3579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-- Ver todas las categorías</a:t>
            </a:r>
            <a:endParaRPr lang="es-PE" sz="583" dirty="0"/>
          </a:p>
          <a:p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SELECT * FROM </a:t>
            </a:r>
            <a:r>
              <a:rPr lang="es-PE" sz="1333" dirty="0" err="1">
                <a:solidFill>
                  <a:srgbClr val="000000"/>
                </a:solidFill>
                <a:latin typeface="Arial" panose="020B0604020202020204" pitchFamily="34" charset="0"/>
              </a:rPr>
              <a:t>Categoria</a:t>
            </a:r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  <a:endParaRPr lang="es-PE" sz="583" dirty="0"/>
          </a:p>
          <a:p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-- Mostrar lecciones de "Lengua Quechua"</a:t>
            </a:r>
            <a:endParaRPr lang="es-PE" sz="583" dirty="0"/>
          </a:p>
          <a:p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SELECT titulo, </a:t>
            </a:r>
            <a:r>
              <a:rPr lang="es-PE" sz="1333" dirty="0" err="1">
                <a:solidFill>
                  <a:srgbClr val="000000"/>
                </a:solidFill>
                <a:latin typeface="Arial" panose="020B0604020202020204" pitchFamily="34" charset="0"/>
              </a:rPr>
              <a:t>descripcion</a:t>
            </a:r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 FROM </a:t>
            </a:r>
            <a:r>
              <a:rPr lang="es-PE" sz="1333" dirty="0" err="1">
                <a:solidFill>
                  <a:srgbClr val="000000"/>
                </a:solidFill>
                <a:latin typeface="Arial" panose="020B0604020202020204" pitchFamily="34" charset="0"/>
              </a:rPr>
              <a:t>Leccion</a:t>
            </a:r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 WHERE </a:t>
            </a:r>
            <a:r>
              <a:rPr lang="es-PE" sz="1333" dirty="0" err="1">
                <a:solidFill>
                  <a:srgbClr val="000000"/>
                </a:solidFill>
                <a:latin typeface="Arial" panose="020B0604020202020204" pitchFamily="34" charset="0"/>
              </a:rPr>
              <a:t>id_categoria</a:t>
            </a:r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 = 2;</a:t>
            </a:r>
            <a:endParaRPr lang="es-PE" sz="583" dirty="0"/>
          </a:p>
          <a:p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-- Contenido bilingüe de la lección "Saludos en Quechua"</a:t>
            </a:r>
            <a:endParaRPr lang="es-PE" sz="583" dirty="0"/>
          </a:p>
          <a:p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SELECT idioma, texto FROM Contenido WHERE </a:t>
            </a:r>
            <a:r>
              <a:rPr lang="es-PE" sz="1333" dirty="0" err="1">
                <a:solidFill>
                  <a:srgbClr val="000000"/>
                </a:solidFill>
                <a:latin typeface="Arial" panose="020B0604020202020204" pitchFamily="34" charset="0"/>
              </a:rPr>
              <a:t>id_leccion</a:t>
            </a:r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 = 3;</a:t>
            </a:r>
            <a:endParaRPr lang="es-PE" sz="583" dirty="0"/>
          </a:p>
          <a:p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-- Preguntas de la lección "Números en Quechua"</a:t>
            </a:r>
            <a:endParaRPr lang="es-PE" sz="583" dirty="0"/>
          </a:p>
          <a:p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SELECT enunciado, </a:t>
            </a:r>
            <a:r>
              <a:rPr lang="es-PE" sz="1333" dirty="0" err="1">
                <a:solidFill>
                  <a:srgbClr val="000000"/>
                </a:solidFill>
                <a:latin typeface="Arial" panose="020B0604020202020204" pitchFamily="34" charset="0"/>
              </a:rPr>
              <a:t>opcion_a</a:t>
            </a:r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s-PE" sz="1333" dirty="0" err="1">
                <a:solidFill>
                  <a:srgbClr val="000000"/>
                </a:solidFill>
                <a:latin typeface="Arial" panose="020B0604020202020204" pitchFamily="34" charset="0"/>
              </a:rPr>
              <a:t>opcion_b</a:t>
            </a:r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s-PE" sz="1333" dirty="0" err="1">
                <a:solidFill>
                  <a:srgbClr val="000000"/>
                </a:solidFill>
                <a:latin typeface="Arial" panose="020B0604020202020204" pitchFamily="34" charset="0"/>
              </a:rPr>
              <a:t>opcion_c</a:t>
            </a:r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s-PE" sz="1333" dirty="0" err="1">
                <a:solidFill>
                  <a:srgbClr val="000000"/>
                </a:solidFill>
                <a:latin typeface="Arial" panose="020B0604020202020204" pitchFamily="34" charset="0"/>
              </a:rPr>
              <a:t>opcion_d</a:t>
            </a:r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, correcta</a:t>
            </a:r>
            <a:endParaRPr lang="es-PE" sz="583" dirty="0"/>
          </a:p>
          <a:p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FROM Pregunta WHERE </a:t>
            </a:r>
            <a:r>
              <a:rPr lang="es-PE" sz="1333" dirty="0" err="1">
                <a:solidFill>
                  <a:srgbClr val="000000"/>
                </a:solidFill>
                <a:latin typeface="Arial" panose="020B0604020202020204" pitchFamily="34" charset="0"/>
              </a:rPr>
              <a:t>id_leccion</a:t>
            </a:r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 = 4;</a:t>
            </a:r>
            <a:endParaRPr lang="es-PE" sz="583" dirty="0"/>
          </a:p>
          <a:p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-- Promedio de puntajes por lección</a:t>
            </a:r>
            <a:endParaRPr lang="es-PE" sz="583" dirty="0"/>
          </a:p>
          <a:p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SELECT </a:t>
            </a:r>
            <a:r>
              <a:rPr lang="es-PE" sz="1333" dirty="0" err="1">
                <a:solidFill>
                  <a:srgbClr val="000000"/>
                </a:solidFill>
                <a:latin typeface="Arial" panose="020B0604020202020204" pitchFamily="34" charset="0"/>
              </a:rPr>
              <a:t>id_leccion</a:t>
            </a:r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, AVG(puntaje) as promedio</a:t>
            </a:r>
            <a:endParaRPr lang="es-PE" sz="583" dirty="0"/>
          </a:p>
          <a:p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FROM Resultado</a:t>
            </a:r>
            <a:endParaRPr lang="es-PE" sz="583" dirty="0"/>
          </a:p>
          <a:p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GROUP BY </a:t>
            </a:r>
            <a:r>
              <a:rPr lang="es-PE" sz="1333" dirty="0" err="1">
                <a:solidFill>
                  <a:srgbClr val="000000"/>
                </a:solidFill>
                <a:latin typeface="Arial" panose="020B0604020202020204" pitchFamily="34" charset="0"/>
              </a:rPr>
              <a:t>id_leccion</a:t>
            </a:r>
            <a:r>
              <a:rPr lang="es-PE" sz="1333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  <a:endParaRPr lang="es-PE" sz="583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35FEE8-E7E2-3420-A0D0-A3E2CA801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19"/>
          <a:stretch/>
        </p:blipFill>
        <p:spPr bwMode="auto">
          <a:xfrm>
            <a:off x="1291302" y="1528991"/>
            <a:ext cx="5765392" cy="434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BD9A566-A091-F0B3-E48B-726E40AE019A}"/>
              </a:ext>
            </a:extLst>
          </p:cNvPr>
          <p:cNvSpPr txBox="1"/>
          <p:nvPr/>
        </p:nvSpPr>
        <p:spPr>
          <a:xfrm>
            <a:off x="7703953" y="2001917"/>
            <a:ext cx="1839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b="1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s-PE" sz="1500" b="1" dirty="0">
                <a:solidFill>
                  <a:srgbClr val="000000"/>
                </a:solidFill>
                <a:latin typeface="Arial" panose="020B0604020202020204" pitchFamily="34" charset="0"/>
              </a:rPr>
              <a:t>ELECTS</a:t>
            </a:r>
            <a:endParaRPr lang="es-PE" sz="667" b="1" dirty="0"/>
          </a:p>
        </p:txBody>
      </p:sp>
    </p:spTree>
    <p:extLst>
      <p:ext uri="{BB962C8B-B14F-4D97-AF65-F5344CB8AC3E}">
        <p14:creationId xmlns:p14="http://schemas.microsoft.com/office/powerpoint/2010/main" val="562888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30932" y="372317"/>
            <a:ext cx="9219506" cy="755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s-ES" sz="4000" dirty="0">
                <a:solidFill>
                  <a:srgbClr val="000000"/>
                </a:solidFill>
                <a:latin typeface="Google Sans"/>
              </a:rPr>
              <a:t>1.5      Crear Pantalla de Bienvenida</a:t>
            </a:r>
          </a:p>
        </p:txBody>
      </p:sp>
      <p:sp>
        <p:nvSpPr>
          <p:cNvPr id="8" name="Shape 6"/>
          <p:cNvSpPr/>
          <p:nvPr/>
        </p:nvSpPr>
        <p:spPr>
          <a:xfrm>
            <a:off x="2527995" y="3308350"/>
            <a:ext cx="8963719" cy="9525"/>
          </a:xfrm>
          <a:prstGeom prst="roundRect">
            <a:avLst>
              <a:gd name="adj" fmla="val 772014"/>
            </a:avLst>
          </a:prstGeom>
          <a:solidFill>
            <a:srgbClr val="BFD3D8"/>
          </a:solidFill>
          <a:ln/>
        </p:spPr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179531E-39CE-F298-43C0-418EFD90B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8805"/>
            <a:ext cx="153953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6200" tIns="38100" rIns="76200" bIns="38100" numCol="1" anchor="ctr" anchorCtr="0" compatLnSpc="1">
            <a:prstTxWarp prst="textNoShape">
              <a:avLst/>
            </a:prstTxWarp>
            <a:spAutoFit/>
          </a:bodyPr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s-PE" altLang="es-PE" sz="1500" dirty="0">
                <a:latin typeface="Arial" panose="020B0604020202020204" pitchFamily="34" charset="0"/>
              </a:rPr>
            </a:br>
            <a:endParaRPr lang="es-PE" altLang="es-PE" sz="1500" dirty="0">
              <a:latin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DB786F2-0797-139F-EB5E-5FF59AA85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16" y="2244824"/>
            <a:ext cx="8056622" cy="345283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388ACEC-D0B9-A7B2-0F2E-06EF073E7AAE}"/>
              </a:ext>
            </a:extLst>
          </p:cNvPr>
          <p:cNvSpPr txBox="1"/>
          <p:nvPr/>
        </p:nvSpPr>
        <p:spPr>
          <a:xfrm>
            <a:off x="1285089" y="1855601"/>
            <a:ext cx="1839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>
                <a:solidFill>
                  <a:srgbClr val="000000"/>
                </a:solidFill>
                <a:latin typeface="Arial" panose="020B0604020202020204" pitchFamily="34" charset="0"/>
              </a:rPr>
              <a:t>CODIGO HTML</a:t>
            </a:r>
            <a:endParaRPr lang="es-PE" sz="667" b="1" dirty="0"/>
          </a:p>
        </p:txBody>
      </p:sp>
    </p:spTree>
    <p:extLst>
      <p:ext uri="{BB962C8B-B14F-4D97-AF65-F5344CB8AC3E}">
        <p14:creationId xmlns:p14="http://schemas.microsoft.com/office/powerpoint/2010/main" val="3101274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9205" y="1928912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3708" dirty="0">
                <a:solidFill>
                  <a:srgbClr val="3A6B7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Conclusión</a:t>
            </a:r>
            <a:r>
              <a:rPr lang="en-US" sz="3708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516960" y="3015655"/>
            <a:ext cx="6013549" cy="1133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Encarta Cusqueña Digital</a:t>
            </a:r>
            <a:r>
              <a:rPr lang="en-US" sz="1458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 una solución innovadora que </a:t>
            </a:r>
            <a:r>
              <a:rPr lang="en-US" sz="1458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democratiza la educación</a:t>
            </a:r>
            <a:r>
              <a:rPr lang="en-US" sz="1458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reduce la brecha digital y </a:t>
            </a:r>
            <a:r>
              <a:rPr lang="en-US" sz="1458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fortalece la identidad cultural</a:t>
            </a:r>
            <a:r>
              <a:rPr lang="en-US" sz="1458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del Cusco. Al ser offline y bilingüe, garantiza que ningún niño se quede atrás en su acceso al conocimiento y a su herencia cultural.</a:t>
            </a:r>
            <a:endParaRPr lang="en-US" sz="1458" dirty="0"/>
          </a:p>
        </p:txBody>
      </p:sp>
      <p:sp>
        <p:nvSpPr>
          <p:cNvPr id="5" name="Shape 2"/>
          <p:cNvSpPr/>
          <p:nvPr/>
        </p:nvSpPr>
        <p:spPr>
          <a:xfrm>
            <a:off x="5233492" y="2803029"/>
            <a:ext cx="25400" cy="1559123"/>
          </a:xfrm>
          <a:prstGeom prst="rect">
            <a:avLst/>
          </a:prstGeom>
          <a:solidFill>
            <a:srgbClr val="95CCDA"/>
          </a:solidFill>
          <a:ln/>
        </p:spPr>
      </p:sp>
      <p:sp>
        <p:nvSpPr>
          <p:cNvPr id="6" name="Text 3"/>
          <p:cNvSpPr/>
          <p:nvPr/>
        </p:nvSpPr>
        <p:spPr>
          <a:xfrm>
            <a:off x="5233492" y="4574778"/>
            <a:ext cx="6297018" cy="35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1833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¡Un futuro educativo inclusivo es posible!</a:t>
            </a:r>
            <a:endParaRPr lang="en-US" sz="183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28705" y="2342257"/>
            <a:ext cx="5106591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3708" dirty="0">
                <a:solidFill>
                  <a:srgbClr val="3A6B7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Propuestas de Proyecto</a:t>
            </a:r>
            <a:r>
              <a:rPr lang="en-US" sz="3708" dirty="0">
                <a:solidFill>
                  <a:srgbClr val="64B8C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Taller de Proyectos I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233491" y="4161333"/>
            <a:ext cx="6297018" cy="1950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833" b="1" dirty="0" err="1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Integrantes</a:t>
            </a:r>
            <a:r>
              <a:rPr lang="en-US" sz="1833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833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</a:p>
          <a:p>
            <a:pPr marL="285739" indent="-285739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1833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Mejía Pauccar Karen L.</a:t>
            </a:r>
          </a:p>
          <a:p>
            <a:pPr marL="285739" indent="-285739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1833" dirty="0" err="1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Huaman</a:t>
            </a:r>
            <a:r>
              <a:rPr lang="en-US" sz="1833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Lacuta Edson W.</a:t>
            </a:r>
          </a:p>
          <a:p>
            <a:pPr marL="285739" indent="-285739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1833" dirty="0" err="1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Cuti</a:t>
            </a:r>
            <a:r>
              <a:rPr lang="en-US" sz="1833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Uscca Katiliz A.</a:t>
            </a:r>
            <a:endParaRPr lang="en-US" sz="183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6964" y="377924"/>
            <a:ext cx="1717973" cy="214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67"/>
              </a:lnSpc>
            </a:pPr>
            <a:r>
              <a:rPr lang="en-US" sz="1333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PROPUESTA 1</a:t>
            </a:r>
            <a:endParaRPr lang="en-US" sz="1333" dirty="0"/>
          </a:p>
        </p:txBody>
      </p:sp>
      <p:sp>
        <p:nvSpPr>
          <p:cNvPr id="3" name="Text 1"/>
          <p:cNvSpPr/>
          <p:nvPr/>
        </p:nvSpPr>
        <p:spPr>
          <a:xfrm>
            <a:off x="1953816" y="730151"/>
            <a:ext cx="8284369" cy="592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666"/>
              </a:lnSpc>
            </a:pPr>
            <a:r>
              <a:rPr lang="en-US" sz="3708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Gestión de Cierres de Calles en Cusco</a:t>
            </a:r>
            <a:endParaRPr lang="en-US" sz="3708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3" y="1683444"/>
            <a:ext cx="5447308" cy="544730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270030" y="1683444"/>
            <a:ext cx="5447308" cy="871240"/>
          </a:xfrm>
          <a:prstGeom prst="roundRect">
            <a:avLst>
              <a:gd name="adj" fmla="val 10495"/>
            </a:avLst>
          </a:prstGeom>
          <a:solidFill>
            <a:srgbClr val="95CCDA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980" y="1683444"/>
            <a:ext cx="76200" cy="8712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83648" y="1839913"/>
            <a:ext cx="1717973" cy="214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917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Problema</a:t>
            </a:r>
            <a:endParaRPr lang="en-US" sz="1917" b="1" dirty="0"/>
          </a:p>
        </p:txBody>
      </p:sp>
      <p:sp>
        <p:nvSpPr>
          <p:cNvPr id="8" name="Text 4"/>
          <p:cNvSpPr/>
          <p:nvPr/>
        </p:nvSpPr>
        <p:spPr>
          <a:xfrm>
            <a:off x="6483648" y="2192140"/>
            <a:ext cx="5151140" cy="371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667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Congestión vehicular y pérdidas </a:t>
            </a:r>
            <a:r>
              <a:rPr lang="en-US" sz="1667" dirty="0" err="1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económicas</a:t>
            </a:r>
            <a:r>
              <a:rPr lang="en-US" sz="1667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</a:p>
          <a:p>
            <a:pPr>
              <a:lnSpc>
                <a:spcPts val="1583"/>
              </a:lnSpc>
            </a:pPr>
            <a:r>
              <a:rPr lang="en-US" sz="1667" dirty="0" err="1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</a:t>
            </a:r>
            <a:r>
              <a:rPr lang="en-US" sz="1667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cierres inesperados.</a:t>
            </a:r>
            <a:endParaRPr lang="en-US" sz="1667" dirty="0"/>
          </a:p>
        </p:txBody>
      </p:sp>
      <p:sp>
        <p:nvSpPr>
          <p:cNvPr id="9" name="Shape 5"/>
          <p:cNvSpPr/>
          <p:nvPr/>
        </p:nvSpPr>
        <p:spPr>
          <a:xfrm>
            <a:off x="6270030" y="2692103"/>
            <a:ext cx="5447308" cy="1077318"/>
          </a:xfrm>
          <a:prstGeom prst="roundRect">
            <a:avLst>
              <a:gd name="adj" fmla="val 8488"/>
            </a:avLst>
          </a:prstGeom>
          <a:solidFill>
            <a:srgbClr val="95CCDA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980" y="2692103"/>
            <a:ext cx="76200" cy="107731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483648" y="2848570"/>
            <a:ext cx="1717973" cy="214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917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Solución</a:t>
            </a:r>
            <a:endParaRPr lang="en-US" sz="1917" b="1" dirty="0"/>
          </a:p>
        </p:txBody>
      </p:sp>
      <p:sp>
        <p:nvSpPr>
          <p:cNvPr id="12" name="Text 7"/>
          <p:cNvSpPr/>
          <p:nvPr/>
        </p:nvSpPr>
        <p:spPr>
          <a:xfrm>
            <a:off x="6483647" y="3200797"/>
            <a:ext cx="5077222" cy="412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667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Plataforma web móvil oficial con rutas alternas en tiempo real y reportes de incidentes.</a:t>
            </a:r>
            <a:endParaRPr lang="en-US" sz="1667" dirty="0"/>
          </a:p>
        </p:txBody>
      </p:sp>
      <p:sp>
        <p:nvSpPr>
          <p:cNvPr id="13" name="Shape 8"/>
          <p:cNvSpPr/>
          <p:nvPr/>
        </p:nvSpPr>
        <p:spPr>
          <a:xfrm>
            <a:off x="6270030" y="3906838"/>
            <a:ext cx="5447308" cy="871240"/>
          </a:xfrm>
          <a:prstGeom prst="roundRect">
            <a:avLst>
              <a:gd name="adj" fmla="val 10495"/>
            </a:avLst>
          </a:prstGeom>
          <a:solidFill>
            <a:srgbClr val="95CCDA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980" y="3906838"/>
            <a:ext cx="76200" cy="87124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483648" y="4063306"/>
            <a:ext cx="1717973" cy="214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917" b="1" dirty="0" err="1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Impacto</a:t>
            </a:r>
            <a:endParaRPr lang="en-US" sz="1917" b="1" dirty="0"/>
          </a:p>
        </p:txBody>
      </p:sp>
      <p:sp>
        <p:nvSpPr>
          <p:cNvPr id="16" name="Text 10"/>
          <p:cNvSpPr/>
          <p:nvPr/>
        </p:nvSpPr>
        <p:spPr>
          <a:xfrm>
            <a:off x="6483647" y="4415532"/>
            <a:ext cx="5077222" cy="362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667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Mejora significativa de la </a:t>
            </a:r>
            <a:r>
              <a:rPr lang="en-US" sz="1667" dirty="0" err="1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movilidad</a:t>
            </a:r>
            <a:r>
              <a:rPr lang="en-US" sz="1667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67" dirty="0" err="1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urbana</a:t>
            </a:r>
            <a:endParaRPr lang="en-US" sz="1667" dirty="0">
              <a:solidFill>
                <a:srgbClr val="000000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>
              <a:lnSpc>
                <a:spcPts val="1583"/>
              </a:lnSpc>
            </a:pPr>
            <a:r>
              <a:rPr lang="en-US" sz="1667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productividad.</a:t>
            </a:r>
            <a:endParaRPr lang="en-US" sz="166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7872" y="395089"/>
            <a:ext cx="1796157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50"/>
              </a:lnSpc>
            </a:pPr>
            <a:r>
              <a:rPr lang="en-US" sz="1375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PROPUESTA 2</a:t>
            </a:r>
            <a:endParaRPr lang="en-US" sz="1375" dirty="0"/>
          </a:p>
        </p:txBody>
      </p:sp>
      <p:sp>
        <p:nvSpPr>
          <p:cNvPr id="3" name="Text 1"/>
          <p:cNvSpPr/>
          <p:nvPr/>
        </p:nvSpPr>
        <p:spPr>
          <a:xfrm>
            <a:off x="2241451" y="763191"/>
            <a:ext cx="7709098" cy="619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3875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Reconocimiento Emocional con IA</a:t>
            </a:r>
            <a:endParaRPr lang="en-US" sz="3875" dirty="0"/>
          </a:p>
        </p:txBody>
      </p:sp>
      <p:sp>
        <p:nvSpPr>
          <p:cNvPr id="4" name="Shape 2"/>
          <p:cNvSpPr/>
          <p:nvPr/>
        </p:nvSpPr>
        <p:spPr>
          <a:xfrm>
            <a:off x="502841" y="1760042"/>
            <a:ext cx="5417939" cy="1124545"/>
          </a:xfrm>
          <a:prstGeom prst="roundRect">
            <a:avLst>
              <a:gd name="adj" fmla="val 8131"/>
            </a:avLst>
          </a:prstGeom>
          <a:solidFill>
            <a:srgbClr val="C7E0E7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91" y="1760042"/>
            <a:ext cx="76200" cy="112454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22709" y="1922760"/>
            <a:ext cx="1796157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917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Problema</a:t>
            </a:r>
            <a:endParaRPr lang="en-US" sz="1917" b="1" dirty="0"/>
          </a:p>
        </p:txBody>
      </p:sp>
      <p:sp>
        <p:nvSpPr>
          <p:cNvPr id="7" name="Text 4"/>
          <p:cNvSpPr/>
          <p:nvPr/>
        </p:nvSpPr>
        <p:spPr>
          <a:xfrm>
            <a:off x="722709" y="2290862"/>
            <a:ext cx="5035352" cy="431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667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Pérdida de la lectura emocional y la conexión en entornos virtuales de aprendizaje.</a:t>
            </a:r>
            <a:endParaRPr lang="en-US" sz="1667" dirty="0"/>
          </a:p>
        </p:txBody>
      </p:sp>
      <p:sp>
        <p:nvSpPr>
          <p:cNvPr id="8" name="Shape 5"/>
          <p:cNvSpPr/>
          <p:nvPr/>
        </p:nvSpPr>
        <p:spPr>
          <a:xfrm>
            <a:off x="502841" y="3028256"/>
            <a:ext cx="5417939" cy="1124545"/>
          </a:xfrm>
          <a:prstGeom prst="roundRect">
            <a:avLst>
              <a:gd name="adj" fmla="val 8131"/>
            </a:avLst>
          </a:prstGeom>
          <a:solidFill>
            <a:srgbClr val="C7E0E7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91" y="3028256"/>
            <a:ext cx="76200" cy="112454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22709" y="3190974"/>
            <a:ext cx="1796157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917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Solución</a:t>
            </a:r>
            <a:endParaRPr lang="en-US" sz="1917" b="1" dirty="0"/>
          </a:p>
        </p:txBody>
      </p:sp>
      <p:sp>
        <p:nvSpPr>
          <p:cNvPr id="11" name="Text 7"/>
          <p:cNvSpPr/>
          <p:nvPr/>
        </p:nvSpPr>
        <p:spPr>
          <a:xfrm>
            <a:off x="722709" y="3559076"/>
            <a:ext cx="5035352" cy="431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667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de detección de emociones con IA para feedback en tiempo real en sesiones online.</a:t>
            </a:r>
            <a:endParaRPr lang="en-US" sz="1667" dirty="0"/>
          </a:p>
        </p:txBody>
      </p:sp>
      <p:sp>
        <p:nvSpPr>
          <p:cNvPr id="12" name="Shape 8"/>
          <p:cNvSpPr/>
          <p:nvPr/>
        </p:nvSpPr>
        <p:spPr>
          <a:xfrm>
            <a:off x="502841" y="4296469"/>
            <a:ext cx="5417939" cy="1124545"/>
          </a:xfrm>
          <a:prstGeom prst="roundRect">
            <a:avLst>
              <a:gd name="adj" fmla="val 8131"/>
            </a:avLst>
          </a:prstGeom>
          <a:solidFill>
            <a:srgbClr val="C7E0E7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91" y="4296469"/>
            <a:ext cx="76200" cy="112454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22709" y="4459189"/>
            <a:ext cx="1796157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917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Impacto</a:t>
            </a:r>
            <a:endParaRPr lang="en-US" sz="1917" b="1" dirty="0"/>
          </a:p>
        </p:txBody>
      </p:sp>
      <p:sp>
        <p:nvSpPr>
          <p:cNvPr id="15" name="Text 10"/>
          <p:cNvSpPr/>
          <p:nvPr/>
        </p:nvSpPr>
        <p:spPr>
          <a:xfrm>
            <a:off x="722709" y="4827290"/>
            <a:ext cx="5035352" cy="431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667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Fortalece la participación en el aprendizaje y apoya la salud mental de estudiantes.</a:t>
            </a:r>
            <a:endParaRPr lang="en-US" sz="1667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571" y="1760042"/>
            <a:ext cx="5417939" cy="54179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7872" y="395089"/>
            <a:ext cx="1796157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50"/>
              </a:lnSpc>
            </a:pPr>
            <a:r>
              <a:rPr lang="en-US" sz="1375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PROPUESTA 3</a:t>
            </a:r>
            <a:endParaRPr lang="en-US" sz="1375" dirty="0"/>
          </a:p>
        </p:txBody>
      </p:sp>
      <p:sp>
        <p:nvSpPr>
          <p:cNvPr id="3" name="Text 1"/>
          <p:cNvSpPr/>
          <p:nvPr/>
        </p:nvSpPr>
        <p:spPr>
          <a:xfrm>
            <a:off x="2076847" y="763191"/>
            <a:ext cx="8038307" cy="619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3875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Sistema de Inventarios para PYMES</a:t>
            </a:r>
            <a:endParaRPr lang="en-US" sz="3875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41" y="1760042"/>
            <a:ext cx="5417939" cy="541793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277571" y="1760042"/>
            <a:ext cx="5417939" cy="1124545"/>
          </a:xfrm>
          <a:prstGeom prst="roundRect">
            <a:avLst>
              <a:gd name="adj" fmla="val 8131"/>
            </a:avLst>
          </a:prstGeom>
          <a:solidFill>
            <a:srgbClr val="95CCDA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520" y="1760042"/>
            <a:ext cx="76200" cy="11245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97439" y="1922760"/>
            <a:ext cx="1796157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917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Problema</a:t>
            </a:r>
            <a:endParaRPr lang="en-US" sz="1917" b="1" dirty="0"/>
          </a:p>
        </p:txBody>
      </p:sp>
      <p:sp>
        <p:nvSpPr>
          <p:cNvPr id="8" name="Text 4"/>
          <p:cNvSpPr/>
          <p:nvPr/>
        </p:nvSpPr>
        <p:spPr>
          <a:xfrm>
            <a:off x="6497439" y="2290862"/>
            <a:ext cx="5035352" cy="431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667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Pérdidas económicas y descontrol por la falta de una gestión de inventario eficiente.</a:t>
            </a:r>
            <a:endParaRPr lang="en-US" sz="1667" dirty="0"/>
          </a:p>
        </p:txBody>
      </p:sp>
      <p:sp>
        <p:nvSpPr>
          <p:cNvPr id="9" name="Shape 5"/>
          <p:cNvSpPr/>
          <p:nvPr/>
        </p:nvSpPr>
        <p:spPr>
          <a:xfrm>
            <a:off x="6277571" y="3028256"/>
            <a:ext cx="5417939" cy="1124545"/>
          </a:xfrm>
          <a:prstGeom prst="roundRect">
            <a:avLst>
              <a:gd name="adj" fmla="val 8131"/>
            </a:avLst>
          </a:prstGeom>
          <a:solidFill>
            <a:srgbClr val="95CCDA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520" y="3028256"/>
            <a:ext cx="76200" cy="112454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497439" y="3190974"/>
            <a:ext cx="1796157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917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Solución</a:t>
            </a:r>
            <a:endParaRPr lang="en-US" sz="1917" b="1" dirty="0"/>
          </a:p>
        </p:txBody>
      </p:sp>
      <p:sp>
        <p:nvSpPr>
          <p:cNvPr id="12" name="Text 7"/>
          <p:cNvSpPr/>
          <p:nvPr/>
        </p:nvSpPr>
        <p:spPr>
          <a:xfrm>
            <a:off x="6497439" y="3559076"/>
            <a:ext cx="5035352" cy="431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667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Plataforma web accesible para micro y pequeñas empresas que centraliza el control de stock.</a:t>
            </a:r>
            <a:endParaRPr lang="en-US" sz="1667" dirty="0"/>
          </a:p>
        </p:txBody>
      </p:sp>
      <p:sp>
        <p:nvSpPr>
          <p:cNvPr id="13" name="Shape 8"/>
          <p:cNvSpPr/>
          <p:nvPr/>
        </p:nvSpPr>
        <p:spPr>
          <a:xfrm>
            <a:off x="6277571" y="4296469"/>
            <a:ext cx="5417939" cy="909043"/>
          </a:xfrm>
          <a:prstGeom prst="roundRect">
            <a:avLst>
              <a:gd name="adj" fmla="val 10059"/>
            </a:avLst>
          </a:prstGeom>
          <a:solidFill>
            <a:srgbClr val="95CCDA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520" y="4296469"/>
            <a:ext cx="76200" cy="90904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497439" y="4459189"/>
            <a:ext cx="1796157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917" b="1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Impacto</a:t>
            </a:r>
            <a:endParaRPr lang="en-US" sz="1917" b="1" dirty="0"/>
          </a:p>
        </p:txBody>
      </p:sp>
      <p:sp>
        <p:nvSpPr>
          <p:cNvPr id="16" name="Text 10"/>
          <p:cNvSpPr/>
          <p:nvPr/>
        </p:nvSpPr>
        <p:spPr>
          <a:xfrm>
            <a:off x="6497439" y="4827290"/>
            <a:ext cx="5035352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667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Aumenta la eficiencia operativa, reduce </a:t>
            </a:r>
            <a:r>
              <a:rPr lang="en-US" sz="1667" dirty="0" err="1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costos</a:t>
            </a:r>
            <a:r>
              <a:rPr lang="en-US" sz="1667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</a:p>
          <a:p>
            <a:pPr>
              <a:lnSpc>
                <a:spcPts val="1667"/>
              </a:lnSpc>
            </a:pPr>
            <a:r>
              <a:rPr lang="en-US" sz="1667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 mejora la competitividad.</a:t>
            </a:r>
            <a:endParaRPr lang="en-US" sz="166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7872" y="395089"/>
            <a:ext cx="1796157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50"/>
              </a:lnSpc>
            </a:pPr>
            <a:r>
              <a:rPr lang="en-US" sz="1375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PROPUESTA 4</a:t>
            </a:r>
            <a:endParaRPr lang="en-US" sz="1375" dirty="0"/>
          </a:p>
        </p:txBody>
      </p:sp>
      <p:sp>
        <p:nvSpPr>
          <p:cNvPr id="3" name="Text 1"/>
          <p:cNvSpPr/>
          <p:nvPr/>
        </p:nvSpPr>
        <p:spPr>
          <a:xfrm>
            <a:off x="3251597" y="763191"/>
            <a:ext cx="5688707" cy="619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3875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Encarta Cusqueña Digital</a:t>
            </a:r>
            <a:endParaRPr lang="en-US" sz="3875" dirty="0"/>
          </a:p>
        </p:txBody>
      </p:sp>
      <p:sp>
        <p:nvSpPr>
          <p:cNvPr id="4" name="Shape 2"/>
          <p:cNvSpPr/>
          <p:nvPr/>
        </p:nvSpPr>
        <p:spPr>
          <a:xfrm>
            <a:off x="502841" y="1760042"/>
            <a:ext cx="5417939" cy="1124545"/>
          </a:xfrm>
          <a:prstGeom prst="roundRect">
            <a:avLst>
              <a:gd name="adj" fmla="val 8131"/>
            </a:avLst>
          </a:prstGeom>
          <a:solidFill>
            <a:srgbClr val="C7E0E7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91" y="1760042"/>
            <a:ext cx="76200" cy="112454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22709" y="1922760"/>
            <a:ext cx="1796157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917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Problema</a:t>
            </a:r>
            <a:endParaRPr lang="en-US" sz="1917" b="1" dirty="0"/>
          </a:p>
        </p:txBody>
      </p:sp>
      <p:sp>
        <p:nvSpPr>
          <p:cNvPr id="7" name="Text 4"/>
          <p:cNvSpPr/>
          <p:nvPr/>
        </p:nvSpPr>
        <p:spPr>
          <a:xfrm>
            <a:off x="722709" y="2290862"/>
            <a:ext cx="5035352" cy="431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667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38% de hogares rurales sin internet (INEI 2023), lo que limita el acceso a la información.</a:t>
            </a:r>
            <a:endParaRPr lang="en-US" sz="1667" dirty="0"/>
          </a:p>
        </p:txBody>
      </p:sp>
      <p:sp>
        <p:nvSpPr>
          <p:cNvPr id="8" name="Shape 5"/>
          <p:cNvSpPr/>
          <p:nvPr/>
        </p:nvSpPr>
        <p:spPr>
          <a:xfrm>
            <a:off x="502841" y="3028256"/>
            <a:ext cx="5417939" cy="1124545"/>
          </a:xfrm>
          <a:prstGeom prst="roundRect">
            <a:avLst>
              <a:gd name="adj" fmla="val 8131"/>
            </a:avLst>
          </a:prstGeom>
          <a:solidFill>
            <a:srgbClr val="C7E0E7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91" y="3028256"/>
            <a:ext cx="76200" cy="112454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22709" y="3190974"/>
            <a:ext cx="1796157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917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Solución</a:t>
            </a:r>
            <a:endParaRPr lang="en-US" sz="1917" b="1" dirty="0"/>
          </a:p>
        </p:txBody>
      </p:sp>
      <p:sp>
        <p:nvSpPr>
          <p:cNvPr id="11" name="Text 7"/>
          <p:cNvSpPr/>
          <p:nvPr/>
        </p:nvSpPr>
        <p:spPr>
          <a:xfrm>
            <a:off x="722709" y="3559076"/>
            <a:ext cx="5035352" cy="431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667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Repositorio educativo offline con contenidos bilingües (Español–Quechua) y multimedia.</a:t>
            </a:r>
            <a:endParaRPr lang="en-US" sz="1667" dirty="0"/>
          </a:p>
        </p:txBody>
      </p:sp>
      <p:sp>
        <p:nvSpPr>
          <p:cNvPr id="12" name="Shape 8"/>
          <p:cNvSpPr/>
          <p:nvPr/>
        </p:nvSpPr>
        <p:spPr>
          <a:xfrm>
            <a:off x="502841" y="4296469"/>
            <a:ext cx="5417939" cy="1124545"/>
          </a:xfrm>
          <a:prstGeom prst="roundRect">
            <a:avLst>
              <a:gd name="adj" fmla="val 8131"/>
            </a:avLst>
          </a:prstGeom>
          <a:solidFill>
            <a:srgbClr val="C7E0E7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91" y="4296469"/>
            <a:ext cx="76200" cy="112454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22709" y="4459189"/>
            <a:ext cx="1796157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917" b="1" dirty="0" err="1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Impacto</a:t>
            </a:r>
            <a:endParaRPr lang="en-US" sz="1917" b="1" dirty="0"/>
          </a:p>
        </p:txBody>
      </p:sp>
      <p:sp>
        <p:nvSpPr>
          <p:cNvPr id="15" name="Text 10"/>
          <p:cNvSpPr/>
          <p:nvPr/>
        </p:nvSpPr>
        <p:spPr>
          <a:xfrm>
            <a:off x="722709" y="4827290"/>
            <a:ext cx="5035352" cy="431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667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la brecha digital, promueve la educación inclusiva y preserva el Quechua.</a:t>
            </a:r>
            <a:endParaRPr lang="en-US" sz="1667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571" y="1760042"/>
            <a:ext cx="5417939" cy="54179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21247" y="929681"/>
            <a:ext cx="8749507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3708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Comparación y </a:t>
            </a:r>
            <a:r>
              <a:rPr lang="en-US" sz="3708" dirty="0">
                <a:solidFill>
                  <a:srgbClr val="C3643D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Selección de Propuestas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61492" y="1992808"/>
            <a:ext cx="4664769" cy="236240"/>
          </a:xfrm>
          <a:prstGeom prst="roundRect">
            <a:avLst>
              <a:gd name="adj" fmla="val 336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1992808"/>
            <a:ext cx="1632644" cy="236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467945" y="1992808"/>
            <a:ext cx="509885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833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35%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661492" y="246518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P1: Movilidad Urbana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661492" y="2873871"/>
            <a:ext cx="5316339" cy="566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web móvil para gestión de cierres de calles en Cusco y rutas alternas.</a:t>
            </a:r>
            <a:endParaRPr lang="en-US" sz="1458" dirty="0"/>
          </a:p>
        </p:txBody>
      </p:sp>
      <p:sp>
        <p:nvSpPr>
          <p:cNvPr id="8" name="Shape 5"/>
          <p:cNvSpPr/>
          <p:nvPr/>
        </p:nvSpPr>
        <p:spPr>
          <a:xfrm>
            <a:off x="6214071" y="1992808"/>
            <a:ext cx="4664869" cy="236240"/>
          </a:xfrm>
          <a:prstGeom prst="roundRect">
            <a:avLst>
              <a:gd name="adj" fmla="val 336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071" y="1992808"/>
            <a:ext cx="1026219" cy="2362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1020623" y="1992808"/>
            <a:ext cx="509885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833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22%</a:t>
            </a:r>
            <a:endParaRPr lang="en-US" sz="1833" dirty="0"/>
          </a:p>
        </p:txBody>
      </p:sp>
      <p:sp>
        <p:nvSpPr>
          <p:cNvPr id="11" name="Text 7"/>
          <p:cNvSpPr/>
          <p:nvPr/>
        </p:nvSpPr>
        <p:spPr>
          <a:xfrm>
            <a:off x="6214071" y="2465189"/>
            <a:ext cx="333126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P2: Reconocimiento Emocional</a:t>
            </a:r>
            <a:endParaRPr lang="en-US" sz="1833" dirty="0"/>
          </a:p>
        </p:txBody>
      </p:sp>
      <p:sp>
        <p:nvSpPr>
          <p:cNvPr id="12" name="Text 8"/>
          <p:cNvSpPr/>
          <p:nvPr/>
        </p:nvSpPr>
        <p:spPr>
          <a:xfrm>
            <a:off x="6214070" y="2873871"/>
            <a:ext cx="5316438" cy="566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IA para educación y psicología online, detectando emociones en tiempo real.</a:t>
            </a:r>
            <a:endParaRPr lang="en-US" sz="1458" dirty="0"/>
          </a:p>
        </p:txBody>
      </p:sp>
      <p:sp>
        <p:nvSpPr>
          <p:cNvPr id="13" name="Shape 9"/>
          <p:cNvSpPr/>
          <p:nvPr/>
        </p:nvSpPr>
        <p:spPr>
          <a:xfrm>
            <a:off x="661492" y="3913287"/>
            <a:ext cx="4664769" cy="236240"/>
          </a:xfrm>
          <a:prstGeom prst="roundRect">
            <a:avLst>
              <a:gd name="adj" fmla="val 336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92" y="3913287"/>
            <a:ext cx="1446014" cy="23624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67945" y="3913287"/>
            <a:ext cx="509885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833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31%</a:t>
            </a:r>
            <a:endParaRPr lang="en-US" sz="1833" dirty="0"/>
          </a:p>
        </p:txBody>
      </p:sp>
      <p:sp>
        <p:nvSpPr>
          <p:cNvPr id="16" name="Text 11"/>
          <p:cNvSpPr/>
          <p:nvPr/>
        </p:nvSpPr>
        <p:spPr>
          <a:xfrm>
            <a:off x="661492" y="4385668"/>
            <a:ext cx="240674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P3: Inventarios PYMES</a:t>
            </a:r>
            <a:endParaRPr lang="en-US" sz="1833" dirty="0"/>
          </a:p>
        </p:txBody>
      </p:sp>
      <p:sp>
        <p:nvSpPr>
          <p:cNvPr id="17" name="Text 12"/>
          <p:cNvSpPr/>
          <p:nvPr/>
        </p:nvSpPr>
        <p:spPr>
          <a:xfrm>
            <a:off x="661492" y="4794350"/>
            <a:ext cx="5316339" cy="566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de información para control de stock en micro y pequeñas empresas.</a:t>
            </a:r>
            <a:endParaRPr lang="en-US" sz="1458" dirty="0"/>
          </a:p>
        </p:txBody>
      </p:sp>
      <p:sp>
        <p:nvSpPr>
          <p:cNvPr id="18" name="Shape 13"/>
          <p:cNvSpPr/>
          <p:nvPr/>
        </p:nvSpPr>
        <p:spPr>
          <a:xfrm>
            <a:off x="6214071" y="3913287"/>
            <a:ext cx="4664869" cy="236240"/>
          </a:xfrm>
          <a:prstGeom prst="roundRect">
            <a:avLst>
              <a:gd name="adj" fmla="val 336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070" y="3913287"/>
            <a:ext cx="1912541" cy="23624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1020623" y="3913287"/>
            <a:ext cx="509885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833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41%</a:t>
            </a:r>
            <a:endParaRPr lang="en-US" sz="1833" dirty="0"/>
          </a:p>
        </p:txBody>
      </p:sp>
      <p:sp>
        <p:nvSpPr>
          <p:cNvPr id="21" name="Text 15"/>
          <p:cNvSpPr/>
          <p:nvPr/>
        </p:nvSpPr>
        <p:spPr>
          <a:xfrm>
            <a:off x="6214070" y="4385668"/>
            <a:ext cx="312797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P4: Encarta Cusqueña Digital</a:t>
            </a:r>
            <a:endParaRPr lang="en-US" sz="1833" dirty="0"/>
          </a:p>
        </p:txBody>
      </p:sp>
      <p:sp>
        <p:nvSpPr>
          <p:cNvPr id="22" name="Text 16"/>
          <p:cNvSpPr/>
          <p:nvPr/>
        </p:nvSpPr>
        <p:spPr>
          <a:xfrm>
            <a:off x="6214070" y="4794350"/>
            <a:ext cx="5316438" cy="566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Repositorio offline bilingüe (Español–Quechua) para zonas rurales.</a:t>
            </a:r>
            <a:endParaRPr lang="en-US" sz="1458" dirty="0"/>
          </a:p>
        </p:txBody>
      </p:sp>
      <p:sp>
        <p:nvSpPr>
          <p:cNvPr id="23" name="Text 17"/>
          <p:cNvSpPr/>
          <p:nvPr/>
        </p:nvSpPr>
        <p:spPr>
          <a:xfrm>
            <a:off x="661492" y="5573911"/>
            <a:ext cx="10869018" cy="35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1833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</a:t>
            </a:r>
            <a:r>
              <a:rPr lang="en-US" sz="1833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Encarta Cusqueña Digital</a:t>
            </a:r>
            <a:r>
              <a:rPr lang="en-US" sz="1833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fue seleccionada por su mayor puntaje.</a:t>
            </a:r>
            <a:endParaRPr lang="en-US" sz="183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677" y="649783"/>
            <a:ext cx="6318647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541"/>
              </a:lnSpc>
            </a:pPr>
            <a:r>
              <a:rPr lang="en-US" sz="3625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¿Por qué </a:t>
            </a:r>
            <a:r>
              <a:rPr lang="en-US" sz="3625" dirty="0">
                <a:solidFill>
                  <a:srgbClr val="64B8C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Encarta Cusqueña Digital</a:t>
            </a:r>
            <a:r>
              <a:rPr lang="en-US" sz="3625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?</a:t>
            </a:r>
            <a:endParaRPr lang="en-US" sz="36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77" y="2189361"/>
            <a:ext cx="92869" cy="928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29382" y="2090639"/>
            <a:ext cx="2333228" cy="29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Impacto y Factibilidad</a:t>
            </a:r>
            <a:endParaRPr lang="en-US" sz="1792" dirty="0"/>
          </a:p>
        </p:txBody>
      </p:sp>
      <p:sp>
        <p:nvSpPr>
          <p:cNvPr id="6" name="Text 2"/>
          <p:cNvSpPr/>
          <p:nvPr/>
        </p:nvSpPr>
        <p:spPr>
          <a:xfrm>
            <a:off x="929382" y="2492574"/>
            <a:ext cx="6039942" cy="278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Obtuvo el mayor puntaje en criterios de factibilidad e impacto social.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77" y="3241973"/>
            <a:ext cx="92869" cy="928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9382" y="3143250"/>
            <a:ext cx="2324001" cy="29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Educación Inclusiva</a:t>
            </a:r>
            <a:endParaRPr lang="en-US" sz="1792" dirty="0"/>
          </a:p>
        </p:txBody>
      </p:sp>
      <p:sp>
        <p:nvSpPr>
          <p:cNvPr id="9" name="Text 4"/>
          <p:cNvSpPr/>
          <p:nvPr/>
        </p:nvSpPr>
        <p:spPr>
          <a:xfrm>
            <a:off x="929382" y="3545186"/>
            <a:ext cx="6039942" cy="278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Aborda problemas de educación, inclusión digital y preservación cultural.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77" y="4294585"/>
            <a:ext cx="92869" cy="928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29382" y="4195862"/>
            <a:ext cx="2324001" cy="29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Beneficio Directo</a:t>
            </a:r>
            <a:endParaRPr lang="en-US" sz="1792" dirty="0"/>
          </a:p>
        </p:txBody>
      </p:sp>
      <p:sp>
        <p:nvSpPr>
          <p:cNvPr id="12" name="Text 6"/>
          <p:cNvSpPr/>
          <p:nvPr/>
        </p:nvSpPr>
        <p:spPr>
          <a:xfrm>
            <a:off x="929382" y="4597797"/>
            <a:ext cx="6039942" cy="557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Beneficia a escolares y familias en zonas rurales de Cusco sin acceso a internet.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77" y="5626101"/>
            <a:ext cx="92869" cy="9286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29382" y="5527378"/>
            <a:ext cx="2324001" cy="29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Preservación Cultural</a:t>
            </a:r>
            <a:endParaRPr lang="en-US" sz="1792" dirty="0"/>
          </a:p>
        </p:txBody>
      </p:sp>
      <p:sp>
        <p:nvSpPr>
          <p:cNvPr id="15" name="Text 8"/>
          <p:cNvSpPr/>
          <p:nvPr/>
        </p:nvSpPr>
        <p:spPr>
          <a:xfrm>
            <a:off x="929382" y="5929313"/>
            <a:ext cx="6039942" cy="278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Promueve la lengua Quechua y fortalece la identidad regional andina.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5606" y="1042789"/>
            <a:ext cx="332869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DIAGNÓSTICO DEL PROBLEMA</a:t>
            </a:r>
            <a:endParaRPr lang="en-US" sz="1833" dirty="0"/>
          </a:p>
        </p:txBody>
      </p:sp>
      <p:sp>
        <p:nvSpPr>
          <p:cNvPr id="4" name="Text 1"/>
          <p:cNvSpPr/>
          <p:nvPr/>
        </p:nvSpPr>
        <p:spPr>
          <a:xfrm>
            <a:off x="661492" y="1527076"/>
            <a:ext cx="6297018" cy="24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6416"/>
              </a:lnSpc>
            </a:pPr>
            <a:r>
              <a:rPr lang="en-US" sz="5125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Acceso Limitado a </a:t>
            </a:r>
            <a:r>
              <a:rPr lang="en-US" sz="5125" dirty="0">
                <a:solidFill>
                  <a:srgbClr val="C3643D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Contenidos Educativos</a:t>
            </a:r>
            <a:endParaRPr lang="en-US" sz="5125" dirty="0"/>
          </a:p>
        </p:txBody>
      </p:sp>
      <p:sp>
        <p:nvSpPr>
          <p:cNvPr id="5" name="Text 2"/>
          <p:cNvSpPr/>
          <p:nvPr/>
        </p:nvSpPr>
        <p:spPr>
          <a:xfrm>
            <a:off x="944960" y="4468713"/>
            <a:ext cx="6013549" cy="1133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458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falta de acceso a </a:t>
            </a:r>
            <a:r>
              <a:rPr lang="en-US" sz="1458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contenidos educativos actualizados y bilingües</a:t>
            </a:r>
            <a:r>
              <a:rPr lang="en-US" sz="1458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(Español–Quechua) en el Cusco rural, limita significativamente el aprendizaje y la preservación cultural. Esta situación agrava la brecha educativa y excluye a comunidades quechua-hablantes.</a:t>
            </a:r>
            <a:endParaRPr lang="en-US" sz="1458" dirty="0"/>
          </a:p>
        </p:txBody>
      </p:sp>
      <p:sp>
        <p:nvSpPr>
          <p:cNvPr id="6" name="Shape 3"/>
          <p:cNvSpPr/>
          <p:nvPr/>
        </p:nvSpPr>
        <p:spPr>
          <a:xfrm>
            <a:off x="661492" y="4256088"/>
            <a:ext cx="25400" cy="1559123"/>
          </a:xfrm>
          <a:prstGeom prst="rect">
            <a:avLst/>
          </a:prstGeom>
          <a:solidFill>
            <a:srgbClr val="95CCDA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720</Words>
  <Application>Microsoft Office PowerPoint</Application>
  <PresentationFormat>Panorámica</PresentationFormat>
  <Paragraphs>120</Paragraphs>
  <Slides>17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Google Sans</vt:lpstr>
      <vt:lpstr>Host Grotesk Medium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Edilberto</dc:creator>
  <cp:lastModifiedBy>Edilberto</cp:lastModifiedBy>
  <cp:revision>1</cp:revision>
  <dcterms:created xsi:type="dcterms:W3CDTF">2025-09-19T18:00:45Z</dcterms:created>
  <dcterms:modified xsi:type="dcterms:W3CDTF">2025-09-19T18:04:37Z</dcterms:modified>
</cp:coreProperties>
</file>